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0"/>
  </p:notesMasterIdLst>
  <p:sldIdLst>
    <p:sldId id="256" r:id="rId2"/>
    <p:sldId id="349" r:id="rId3"/>
    <p:sldId id="257" r:id="rId4"/>
    <p:sldId id="259" r:id="rId5"/>
    <p:sldId id="264" r:id="rId6"/>
    <p:sldId id="265" r:id="rId7"/>
    <p:sldId id="260" r:id="rId8"/>
    <p:sldId id="261" r:id="rId9"/>
    <p:sldId id="262" r:id="rId10"/>
    <p:sldId id="263" r:id="rId11"/>
    <p:sldId id="268" r:id="rId12"/>
    <p:sldId id="297" r:id="rId13"/>
    <p:sldId id="300" r:id="rId14"/>
    <p:sldId id="301" r:id="rId15"/>
    <p:sldId id="302" r:id="rId16"/>
    <p:sldId id="303" r:id="rId17"/>
    <p:sldId id="362" r:id="rId18"/>
    <p:sldId id="363" r:id="rId19"/>
    <p:sldId id="306" r:id="rId20"/>
    <p:sldId id="307" r:id="rId21"/>
    <p:sldId id="360" r:id="rId22"/>
    <p:sldId id="361" r:id="rId23"/>
    <p:sldId id="366" r:id="rId24"/>
    <p:sldId id="367" r:id="rId25"/>
    <p:sldId id="308" r:id="rId26"/>
    <p:sldId id="309" r:id="rId27"/>
    <p:sldId id="368" r:id="rId28"/>
    <p:sldId id="369" r:id="rId29"/>
    <p:sldId id="310" r:id="rId30"/>
    <p:sldId id="311" r:id="rId31"/>
    <p:sldId id="312" r:id="rId32"/>
    <p:sldId id="313" r:id="rId33"/>
    <p:sldId id="364" r:id="rId34"/>
    <p:sldId id="365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72" r:id="rId58"/>
    <p:sldId id="373" r:id="rId59"/>
    <p:sldId id="370" r:id="rId60"/>
    <p:sldId id="371" r:id="rId61"/>
    <p:sldId id="352" r:id="rId62"/>
    <p:sldId id="353" r:id="rId63"/>
    <p:sldId id="354" r:id="rId64"/>
    <p:sldId id="355" r:id="rId65"/>
    <p:sldId id="357" r:id="rId66"/>
    <p:sldId id="358" r:id="rId67"/>
    <p:sldId id="345" r:id="rId68"/>
    <p:sldId id="346" r:id="rId69"/>
    <p:sldId id="347" r:id="rId70"/>
    <p:sldId id="348" r:id="rId71"/>
    <p:sldId id="328" r:id="rId72"/>
    <p:sldId id="329" r:id="rId73"/>
    <p:sldId id="334" r:id="rId74"/>
    <p:sldId id="331" r:id="rId75"/>
    <p:sldId id="335" r:id="rId76"/>
    <p:sldId id="333" r:id="rId77"/>
    <p:sldId id="359" r:id="rId78"/>
    <p:sldId id="351" r:id="rId79"/>
  </p:sldIdLst>
  <p:sldSz cx="7559675" cy="5327650"/>
  <p:notesSz cx="6858000" cy="9144000"/>
  <p:embeddedFontLst>
    <p:embeddedFont>
      <p:font typeface="Avenir Next Condensed Demi Bold" panose="020B0506020202020204" pitchFamily="34" charset="0"/>
      <p:regular r:id="rId81"/>
      <p:bold r:id="rId82"/>
      <p:italic r:id="rId83"/>
      <p:boldItalic r:id="rId84"/>
    </p:embeddedFon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alibri Light" panose="020F0302020204030204" pitchFamily="34" charset="0"/>
      <p:regular r:id="rId89"/>
      <p:italic r:id="rId90"/>
    </p:embeddedFont>
    <p:embeddedFont>
      <p:font typeface="Marvel" pitchFamily="2" charset="0"/>
      <p:regular r:id="rId91"/>
    </p:embeddedFont>
    <p:embeddedFont>
      <p:font typeface="Ubuntu" panose="020B0504030602030204" pitchFamily="34" charset="0"/>
      <p:regular r:id="rId92"/>
      <p:bold r:id="rId93"/>
      <p:italic r:id="rId94"/>
      <p:boldItalic r:id="rId95"/>
    </p:embeddedFont>
    <p:embeddedFont>
      <p:font typeface="Ubuntu Light" panose="020B0304030602030204" pitchFamily="34" charset="0"/>
      <p:regular r:id="rId96"/>
      <p:italic r:id="rId9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oerd Kranendonk" initials="SK" lastIdx="8" clrIdx="0">
    <p:extLst>
      <p:ext uri="{19B8F6BF-5375-455C-9EA6-DF929625EA0E}">
        <p15:presenceInfo xmlns:p15="http://schemas.microsoft.com/office/powerpoint/2012/main" userId="acef0a9426a7f6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40"/>
    <p:restoredTop sz="96327"/>
  </p:normalViewPr>
  <p:slideViewPr>
    <p:cSldViewPr snapToGrid="0" snapToObjects="1">
      <p:cViewPr varScale="1">
        <p:scale>
          <a:sx n="165" d="100"/>
          <a:sy n="165" d="100"/>
        </p:scale>
        <p:origin x="1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668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877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1"/>
            <a:ext cx="6255099" cy="1550626"/>
            <a:chOff x="2149311" y="3497513"/>
            <a:chExt cx="3321303" cy="982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916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Đo</a:t>
              </a:r>
              <a:r>
                <a:rPr lang="en-US" sz="8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Lường</a:t>
              </a:r>
              <a:endParaRPr lang="en-NL" sz="8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2" y="2094247"/>
            <a:ext cx="4825060" cy="1631216"/>
            <a:chOff x="2149311" y="3564510"/>
            <a:chExt cx="2936228" cy="145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917633" cy="1455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</a:t>
              </a:r>
              <a:r>
                <a:rPr lang="en-US" sz="10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trị</a:t>
              </a:r>
              <a:endParaRPr lang="en-NL" sz="10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Change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Failure Rate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73329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9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Facilitators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is a Dutch-based training organization on a mission to help professionals become awesome Scrum facilitators. A Scrum Facilitator can be a Scrum Master, Product Owner, developer or  leader. Great Scrum Facilitators understand the Scrum values &amp; principles and use these to effectively implement Scrum with their teams and organizations.</a:t>
            </a:r>
          </a:p>
          <a:p>
            <a:pPr algn="ctr"/>
            <a:endParaRPr lang="en-GB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Facilitators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is a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Scrum.org partner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Our classes are accredited, always up-to-date, fun, super interactive and always facilitated by two trainers to maximize your learning objectives. Our trainers are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seasoned experts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and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Scrum.org certified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Professional Scrum Trainers with substantial real life experience in various settings.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Trò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chơi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này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được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xây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dựng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dựa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trên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Evidence Based Management (EBM), EBM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là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một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khung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làm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việc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mà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các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tổ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chức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có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thể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sử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dụng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để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đo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lường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giá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trị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sản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phẩm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và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đo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lường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cách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mà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sản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phẩm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đó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được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xây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dựng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.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Việc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đo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lường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có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thể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được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kiểm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tra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để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giúp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gia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tăng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giá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trị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sản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phẩm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và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cải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tiến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trong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cách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làm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việc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.</a:t>
            </a:r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3612" y="1837558"/>
            <a:ext cx="330532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Bạn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hãy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đặt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bốn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Key Value Areas (KVAs),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trên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sàn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bao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gồm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: Current Value, Time to Market, Ability to Innovate and Unrealized Value.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Giải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thích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rõ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về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mỗi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KVA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người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tham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gia</a:t>
            </a:r>
            <a:endParaRPr lang="en-GB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Tạo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ra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hai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đưa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một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những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bảng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màu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xanh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lá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về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Key Value Measures cards (KVMs)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còn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lại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bảng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màu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hồng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còn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lại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Bước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1: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các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riêng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thảo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luận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đặt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đúng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chỗ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KVA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phù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hợp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Bước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2: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cả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hai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thảo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luận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cùng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nhau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kết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quả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thay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đổi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các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thẻ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nếu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cần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Chắc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chắn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rang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kết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thúc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bước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này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các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thẻ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đã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được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đặt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đúng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vị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trí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của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tương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ứng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với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KVA.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Bước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3: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người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tham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dự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từng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cá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nhìn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chọn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một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họ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cảm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thấy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ấn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tượng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(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Một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yếu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tố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không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phải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EBM KVM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cũng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thể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được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chọn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Bước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4: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người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tham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dự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lập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bốn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người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Yêu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cầu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mỗi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người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giải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thích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tại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sao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họ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chọn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thảo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luận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làm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thế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nào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để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áp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dung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chúng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(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Trong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trường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hợp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yếu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tố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lường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được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chọn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không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phải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EBM, hay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chú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ý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thảo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luận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về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không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phải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một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yếu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tố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vô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lý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những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hiểu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rằng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tại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sao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yếu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thể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gây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vấn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đề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thảo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luận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về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những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điều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cởi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mở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Based on the 2020 EBM Guide. Learn about Evidence-Based Management (EBM)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at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</a:t>
            </a:r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crum.org/EBM</a:t>
            </a:r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The Measuring Outcome game (v2) is licensed under 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CC BY-NC-SA 4.0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By Scrum Facilitators</a:t>
            </a:r>
            <a:b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</a:b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Translated by </a:t>
            </a:r>
            <a:r>
              <a:rPr lang="en-GB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ScrumViet</a:t>
            </a:r>
            <a:endParaRPr lang="en-GB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6EE5EF-4E07-9D4A-8C2D-83F385087044}"/>
              </a:ext>
            </a:extLst>
          </p:cNvPr>
          <p:cNvGrpSpPr/>
          <p:nvPr/>
        </p:nvGrpSpPr>
        <p:grpSpPr>
          <a:xfrm>
            <a:off x="-44342" y="162589"/>
            <a:ext cx="3909016" cy="710918"/>
            <a:chOff x="110638" y="77350"/>
            <a:chExt cx="3909016" cy="7109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5EE125-EFCC-F14F-8498-A6CD8EEF0F59}"/>
                </a:ext>
              </a:extLst>
            </p:cNvPr>
            <p:cNvSpPr txBox="1"/>
            <p:nvPr/>
          </p:nvSpPr>
          <p:spPr>
            <a:xfrm>
              <a:off x="110638" y="126548"/>
              <a:ext cx="390901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b="1" dirty="0" err="1">
                  <a:latin typeface="Avenir Next Condensed Demi Bold" panose="020B0506020202020204" pitchFamily="34" charset="0"/>
                </a:rPr>
                <a:t>Điều</a:t>
              </a:r>
              <a:r>
                <a:rPr lang="en-US" sz="3700" b="1" dirty="0">
                  <a:latin typeface="Avenir Next Condensed Demi Bold" panose="020B0506020202020204" pitchFamily="34" charset="0"/>
                </a:rPr>
                <a:t> </a:t>
              </a:r>
              <a:r>
                <a:rPr lang="en-US" sz="3700" b="1" dirty="0" err="1">
                  <a:latin typeface="Avenir Next Condensed Demi Bold" panose="020B0506020202020204" pitchFamily="34" charset="0"/>
                </a:rPr>
                <a:t>phối</a:t>
              </a:r>
              <a:r>
                <a:rPr lang="en-US" sz="3700" b="1" dirty="0">
                  <a:latin typeface="Avenir Next Condensed Demi Bold" panose="020B0506020202020204" pitchFamily="34" charset="0"/>
                </a:rPr>
                <a:t> </a:t>
              </a:r>
              <a:r>
                <a:rPr lang="en-US" sz="3700" b="1" dirty="0" err="1">
                  <a:latin typeface="Avenir Next Condensed Demi Bold" panose="020B0506020202020204" pitchFamily="34" charset="0"/>
                </a:rPr>
                <a:t>Trò</a:t>
              </a:r>
              <a:r>
                <a:rPr lang="en-US" sz="3700" b="1" dirty="0">
                  <a:latin typeface="Avenir Next Condensed Demi Bold" panose="020B0506020202020204" pitchFamily="34" charset="0"/>
                </a:rPr>
                <a:t> </a:t>
              </a:r>
              <a:r>
                <a:rPr lang="en-US" sz="3700" b="1" dirty="0" err="1">
                  <a:latin typeface="Avenir Next Condensed Demi Bold" panose="020B0506020202020204" pitchFamily="34" charset="0"/>
                </a:rPr>
                <a:t>Chơi</a:t>
              </a:r>
              <a:endParaRPr lang="en-NL" sz="3700" b="1" dirty="0">
                <a:latin typeface="Avenir Next Condensed Demi Bold" panose="020B0506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817926-FA1D-B346-9D51-472AADB3F438}"/>
                </a:ext>
              </a:extLst>
            </p:cNvPr>
            <p:cNvSpPr txBox="1"/>
            <p:nvPr/>
          </p:nvSpPr>
          <p:spPr>
            <a:xfrm>
              <a:off x="3221873" y="77350"/>
              <a:ext cx="249747" cy="66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3700" b="1" dirty="0">
                <a:latin typeface="Marvel" pitchFamily="2" charset="0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Desired Customer Experience or satisfaction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12579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5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remove Impediment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9417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2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Pivot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3441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48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Count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469533" y="3029919"/>
            <a:ext cx="2696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Giá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trị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mà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sản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phẩm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của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bạn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hiện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tại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đang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có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Lead Time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for Changes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29996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503334"/>
            <a:ext cx="5792732" cy="2320981"/>
            <a:chOff x="883470" y="1446237"/>
            <a:chExt cx="5792732" cy="23209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46237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83497" y="2992265"/>
            <a:ext cx="4592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Giá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trị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tiềm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năng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trong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tương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lai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có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thể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có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được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nếu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tổ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chức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có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thể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thoả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được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mong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muốn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tiềm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năng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từ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khách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hang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hoặc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người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dùng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Deployment Frequency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62571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12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1806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6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Restore Service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1598021"/>
            <a:ext cx="5792732" cy="2131608"/>
            <a:chOff x="883471" y="2218780"/>
            <a:chExt cx="5792732" cy="2131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22187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(Product) Code Branches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Merging Code Between Branches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98114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10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261672" y="2983424"/>
            <a:ext cx="5112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Khả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năng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và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sự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nhanh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nhẹn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của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tổ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chức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trong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việc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tạo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một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sản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phẩm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hay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dịch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vụ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mới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1376812" y="982232"/>
            <a:ext cx="48060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Đừng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lường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L" sz="5000" b="1">
                <a:latin typeface="Arial" panose="020B0604020202020204" pitchFamily="34" charset="0"/>
                <a:cs typeface="Arial" panose="020B0604020202020204" pitchFamily="34" charset="0"/>
              </a:rPr>
              <a:t>Output.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lường</a:t>
            </a:r>
            <a:r>
              <a:rPr lang="en-NL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L" sz="5000" b="1" dirty="0"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762227"/>
            <a:ext cx="69002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hay con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NL" sz="5000" b="1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trao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NL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endParaRPr lang="en-NL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NL" sz="5000" b="1" dirty="0">
                <a:latin typeface="Arial" panose="020B0604020202020204" pitchFamily="34" charset="0"/>
                <a:cs typeface="Arial" panose="020B0604020202020204" pitchFamily="34" charset="0"/>
              </a:rPr>
              <a:t>Evidence Based </a:t>
            </a:r>
            <a:r>
              <a:rPr lang="en-NL" sz="5000" b="1">
                <a:latin typeface="Arial" panose="020B0604020202020204" pitchFamily="34" charset="0"/>
                <a:cs typeface="Arial" panose="020B0604020202020204" pitchFamily="34" charset="0"/>
              </a:rPr>
              <a:t>Management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endParaRPr lang="en-NL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NL" sz="5000" b="1" dirty="0">
                <a:latin typeface="Arial" panose="020B0604020202020204" pitchFamily="34" charset="0"/>
                <a:cs typeface="Arial" panose="020B060402020202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571688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Example Key Value Measures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 2020, http://scrum.org/EBM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7C774-BF2E-CC4D-BF85-02ACACF2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" y="602633"/>
            <a:ext cx="2470989" cy="1467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304A80-7961-AE46-9A97-8B2820915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5195" y="2104911"/>
            <a:ext cx="2470989" cy="1077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791FE-02B2-E845-A5C1-033DD92A8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185" y="603400"/>
            <a:ext cx="2470989" cy="3458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B9DC0-E698-B44B-9BD1-7DF86B3BB8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37"/>
          <a:stretch/>
        </p:blipFill>
        <p:spPr>
          <a:xfrm>
            <a:off x="2576185" y="4014320"/>
            <a:ext cx="2470990" cy="896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F27A3-6639-C149-A1C8-2FBC23880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173" y="591358"/>
            <a:ext cx="2366272" cy="2279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65FA40-5696-9548-A234-DD32383B8F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57"/>
          <a:stretch/>
        </p:blipFill>
        <p:spPr>
          <a:xfrm>
            <a:off x="5049525" y="2853640"/>
            <a:ext cx="2358273" cy="16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57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669105" y="1449010"/>
            <a:ext cx="6283229" cy="2248203"/>
            <a:chOff x="609598" y="1573774"/>
            <a:chExt cx="6770540" cy="22482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609598" y="1573774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609598" y="2396953"/>
              <a:ext cx="67705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465756" y="3421867"/>
              <a:ext cx="50735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Sự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hiệu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quả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của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tổ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chức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trong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việc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tạo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ra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một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đổi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mới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mà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qua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đó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đạt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được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sự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hài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lòng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từ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khách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hàng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.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Words>779</Words>
  <Application>Microsoft Macintosh PowerPoint</Application>
  <PresentationFormat>Custom</PresentationFormat>
  <Paragraphs>89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Ubuntu</vt:lpstr>
      <vt:lpstr>Ubuntu Light</vt:lpstr>
      <vt:lpstr>Calibri Light</vt:lpstr>
      <vt:lpstr>Avenir Next Condensed Demi Bold</vt:lpstr>
      <vt:lpstr>Calibri</vt:lpstr>
      <vt:lpstr>Marvel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Microsoft Office User</cp:lastModifiedBy>
  <cp:revision>262</cp:revision>
  <dcterms:created xsi:type="dcterms:W3CDTF">2020-03-02T18:23:14Z</dcterms:created>
  <dcterms:modified xsi:type="dcterms:W3CDTF">2021-01-21T13:42:25Z</dcterms:modified>
</cp:coreProperties>
</file>